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4" r:id="rId1"/>
  </p:sldMasterIdLst>
  <p:sldIdLst>
    <p:sldId id="256" r:id="rId2"/>
    <p:sldId id="269" r:id="rId3"/>
    <p:sldId id="265" r:id="rId4"/>
    <p:sldId id="266"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6" autoAdjust="0"/>
    <p:restoredTop sz="94364" autoAdjust="0"/>
  </p:normalViewPr>
  <p:slideViewPr>
    <p:cSldViewPr>
      <p:cViewPr varScale="1">
        <p:scale>
          <a:sx n="60" d="100"/>
          <a:sy n="60" d="100"/>
        </p:scale>
        <p:origin x="102" y="354"/>
      </p:cViewPr>
      <p:guideLst>
        <p:guide orient="horz" pos="2160"/>
        <p:guide pos="3840"/>
      </p:guideLst>
    </p:cSldViewPr>
  </p:slideViewPr>
  <p:outlineViewPr>
    <p:cViewPr>
      <p:scale>
        <a:sx n="33" d="100"/>
        <a:sy n="33" d="100"/>
      </p:scale>
      <p:origin x="0" y="-19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10/1/2013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249124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410096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272591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5DB4D-61F6-4094-957F-A89E0BD1F4CF}"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0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236424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25827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85DB4D-61F6-4094-957F-A89E0BD1F4CF}"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136740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5DB4D-61F6-4094-957F-A89E0BD1F4CF}"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111749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38037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Tree>
    <p:extLst>
      <p:ext uri="{BB962C8B-B14F-4D97-AF65-F5344CB8AC3E}">
        <p14:creationId xmlns:p14="http://schemas.microsoft.com/office/powerpoint/2010/main" val="415512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285DB4D-61F6-4094-957F-A89E0BD1F4CF}" type="datetimeFigureOut">
              <a:rPr lang="en-US" smtClean="0"/>
              <a:t>10/1/2013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E25D64F-CD49-4B2B-A54A-1D094BA7BBFF}" type="slidenum">
              <a:rPr lang="en-US" smtClean="0"/>
              <a:t>‹#›</a:t>
            </a:fld>
            <a:endParaRPr lang="en-US"/>
          </a:p>
        </p:txBody>
      </p:sp>
    </p:spTree>
    <p:extLst>
      <p:ext uri="{BB962C8B-B14F-4D97-AF65-F5344CB8AC3E}">
        <p14:creationId xmlns:p14="http://schemas.microsoft.com/office/powerpoint/2010/main" val="172156996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1507433"/>
            <a:ext cx="6775392" cy="5426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151722"/>
            <a:ext cx="10896600" cy="2480821"/>
          </a:xfrm>
        </p:spPr>
        <p:txBody>
          <a:bodyPr>
            <a:noAutofit/>
          </a:bodyPr>
          <a:lstStyle/>
          <a:p>
            <a:r>
              <a:rPr lang="en-US" cap="none"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t>Clean Energy Conference </a:t>
            </a:r>
            <a:br>
              <a:rPr lang="en-US" cap="none"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br>
            <a:r>
              <a:rPr lang="en-US" cap="none"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t>                                    2013</a:t>
            </a:r>
            <a:endParaRPr lang="en-US" cap="none" dirty="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endParaRPr>
          </a:p>
        </p:txBody>
      </p:sp>
      <p:sp>
        <p:nvSpPr>
          <p:cNvPr id="3" name="Subtitle 2"/>
          <p:cNvSpPr>
            <a:spLocks noGrp="1"/>
          </p:cNvSpPr>
          <p:nvPr>
            <p:ph type="subTitle" idx="1"/>
          </p:nvPr>
        </p:nvSpPr>
        <p:spPr>
          <a:xfrm>
            <a:off x="6705600" y="5241235"/>
            <a:ext cx="4495800" cy="1616765"/>
          </a:xfrm>
        </p:spPr>
        <p:txBody>
          <a:bodyPr>
            <a:normAutofit/>
          </a:bodyPr>
          <a:lstStyle/>
          <a:p>
            <a:pPr algn="r"/>
            <a:r>
              <a:rPr lang="en-US" b="1"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t>February 15, 2013</a:t>
            </a:r>
          </a:p>
          <a:p>
            <a:pPr algn="r"/>
            <a:r>
              <a:rPr lang="en-US" b="1"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t>The Pearson Hotel &amp; Suites</a:t>
            </a:r>
          </a:p>
          <a:p>
            <a:pPr algn="r"/>
            <a:r>
              <a:rPr lang="en-US" b="1" dirty="0" smtClean="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rPr>
              <a:t>Shelbyfield, USA</a:t>
            </a:r>
            <a:endParaRPr lang="en-US" b="1" dirty="0">
              <a:ln w="10160">
                <a:solidFill>
                  <a:schemeClr val="accent5"/>
                </a:solidFill>
                <a:prstDash val="solid"/>
              </a:ln>
              <a:effectLst>
                <a:outerShdw blurRad="38100" dist="22860" dir="5400000" algn="tl" rotWithShape="0">
                  <a:srgbClr val="000000">
                    <a:alpha val="30000"/>
                  </a:srgbClr>
                </a:outerShdw>
              </a:effectLst>
              <a:latin typeface="Eras Medium ITC" panose="020B0602030504020804"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hen\AppData\Local\Microsoft\Windows\Temporary Internet Files\Content.IE5\0610YYCB\MP900437343[1].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1507433"/>
            <a:ext cx="6775392" cy="5426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92680" y="228600"/>
            <a:ext cx="7406640" cy="1356360"/>
          </a:xfrm>
        </p:spPr>
        <p:txBody>
          <a:bodyPr>
            <a:normAutofit/>
          </a:bodyPr>
          <a:lstStyle/>
          <a:p>
            <a:pPr algn="ctr"/>
            <a:r>
              <a:rPr lang="en-US" sz="5400" dirty="0"/>
              <a:t>Introduction</a:t>
            </a:r>
          </a:p>
        </p:txBody>
      </p:sp>
      <p:sp>
        <p:nvSpPr>
          <p:cNvPr id="3" name="Content Placeholder 2"/>
          <p:cNvSpPr>
            <a:spLocks noGrp="1"/>
          </p:cNvSpPr>
          <p:nvPr>
            <p:ph idx="1"/>
          </p:nvPr>
        </p:nvSpPr>
        <p:spPr>
          <a:xfrm>
            <a:off x="6172200" y="1507433"/>
            <a:ext cx="5427051" cy="4740967"/>
          </a:xfrm>
        </p:spPr>
        <p:txBody>
          <a:bodyPr>
            <a:noAutofit/>
          </a:bodyPr>
          <a:lstStyle/>
          <a:p>
            <a:pPr marL="465138" indent="-404813">
              <a:buClr>
                <a:schemeClr val="accent1">
                  <a:lumMod val="75000"/>
                </a:schemeClr>
              </a:buClr>
              <a:buNone/>
            </a:pPr>
            <a:r>
              <a:rPr lang="en-US" b="1" dirty="0" smtClean="0">
                <a:solidFill>
                  <a:schemeClr val="tx1"/>
                </a:solidFill>
              </a:rPr>
              <a:t>WELCOME AND GOOD MORNING STAFF! </a:t>
            </a:r>
            <a:r>
              <a:rPr lang="en-US" sz="2400" dirty="0" smtClean="0">
                <a:solidFill>
                  <a:schemeClr val="tx1"/>
                </a:solidFill>
              </a:rPr>
              <a:t>The Clean Energy Conference 2013 will be hosting a diverse array of distinguished speakers representative of the biotech industry, energy companies, and other organizations. The talks will cover some of the most important developments in clean energy over the last few years. </a:t>
            </a:r>
          </a:p>
          <a:p>
            <a:pPr marL="68580" indent="0">
              <a:buClr>
                <a:schemeClr val="accent1">
                  <a:lumMod val="75000"/>
                </a:schemeClr>
              </a:buClr>
              <a:buNone/>
            </a:pPr>
            <a:r>
              <a:rPr lang="en-US" sz="2400" dirty="0" smtClean="0">
                <a:solidFill>
                  <a:schemeClr val="tx1"/>
                </a:solidFill>
              </a:rPr>
              <a:t>For the fifth year in a row, Geb Biofuels will be sending representatives to the conference, including Sloane Rivera, who is one of the keynote speakers.</a:t>
            </a:r>
          </a:p>
        </p:txBody>
      </p:sp>
    </p:spTree>
    <p:extLst>
      <p:ext uri="{BB962C8B-B14F-4D97-AF65-F5344CB8AC3E}">
        <p14:creationId xmlns:p14="http://schemas.microsoft.com/office/powerpoint/2010/main" val="140063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1" y="228600"/>
            <a:ext cx="7406640" cy="1356360"/>
          </a:xfrm>
        </p:spPr>
        <p:txBody>
          <a:bodyPr>
            <a:normAutofit/>
          </a:bodyPr>
          <a:lstStyle/>
          <a:p>
            <a:pPr algn="ctr"/>
            <a:r>
              <a:rPr lang="en-US" sz="5400" dirty="0"/>
              <a:t>Featured Speakers</a:t>
            </a:r>
          </a:p>
        </p:txBody>
      </p:sp>
      <p:sp>
        <p:nvSpPr>
          <p:cNvPr id="3" name="Content Placeholder 2"/>
          <p:cNvSpPr>
            <a:spLocks noGrp="1"/>
          </p:cNvSpPr>
          <p:nvPr>
            <p:ph idx="1"/>
          </p:nvPr>
        </p:nvSpPr>
        <p:spPr>
          <a:xfrm>
            <a:off x="2381251" y="1752600"/>
            <a:ext cx="7417075" cy="4648200"/>
          </a:xfrm>
        </p:spPr>
        <p:txBody>
          <a:bodyPr>
            <a:noAutofit/>
          </a:bodyPr>
          <a:lstStyle/>
          <a:p>
            <a:pPr marL="395288" indent="-342900">
              <a:lnSpc>
                <a:spcPct val="100000"/>
              </a:lnSpc>
            </a:pPr>
            <a:r>
              <a:rPr lang="en-US" sz="2400" dirty="0" smtClean="0">
                <a:solidFill>
                  <a:schemeClr val="tx1"/>
                </a:solidFill>
              </a:rPr>
              <a:t>The VP of Geb Biofuels, Sloane Rivera, will be one of the keynote speakers. </a:t>
            </a:r>
          </a:p>
          <a:p>
            <a:pPr marL="395288" indent="-342900">
              <a:lnSpc>
                <a:spcPct val="100000"/>
              </a:lnSpc>
            </a:pPr>
            <a:r>
              <a:rPr lang="en-US" sz="2400" dirty="0" smtClean="0">
                <a:solidFill>
                  <a:schemeClr val="tx1"/>
                </a:solidFill>
              </a:rPr>
              <a:t>The other speakers will include:</a:t>
            </a:r>
          </a:p>
          <a:p>
            <a:pPr marL="668338" lvl="2" indent="-331788">
              <a:lnSpc>
                <a:spcPct val="100000"/>
              </a:lnSpc>
              <a:buClr>
                <a:schemeClr val="accent3">
                  <a:lumMod val="75000"/>
                </a:schemeClr>
              </a:buClr>
              <a:buFont typeface="Wingdings" panose="05000000000000000000" pitchFamily="2" charset="2"/>
              <a:buChar char="è"/>
            </a:pPr>
            <a:r>
              <a:rPr lang="en-US" sz="2200" dirty="0" smtClean="0">
                <a:solidFill>
                  <a:schemeClr val="tx1"/>
                </a:solidFill>
              </a:rPr>
              <a:t>Colleen Norton (keynote)</a:t>
            </a:r>
            <a:r>
              <a:rPr lang="en-US" sz="2200" dirty="0">
                <a:solidFill>
                  <a:schemeClr val="tx1"/>
                </a:solidFill>
              </a:rPr>
              <a:t>:</a:t>
            </a:r>
            <a:r>
              <a:rPr lang="en-US" sz="2200" dirty="0" smtClean="0">
                <a:solidFill>
                  <a:schemeClr val="tx1"/>
                </a:solidFill>
              </a:rPr>
              <a:t> Chair, Harmon Energy Consortium</a:t>
            </a:r>
          </a:p>
          <a:p>
            <a:pPr marL="668338" lvl="2" indent="-331788">
              <a:lnSpc>
                <a:spcPct val="100000"/>
              </a:lnSpc>
              <a:buClr>
                <a:schemeClr val="accent3">
                  <a:lumMod val="75000"/>
                </a:schemeClr>
              </a:buClr>
              <a:buFont typeface="Wingdings" panose="05000000000000000000" pitchFamily="2" charset="2"/>
              <a:buChar char="è"/>
            </a:pPr>
            <a:r>
              <a:rPr lang="en-US" sz="2200" dirty="0" smtClean="0">
                <a:solidFill>
                  <a:schemeClr val="tx1"/>
                </a:solidFill>
              </a:rPr>
              <a:t>Dr. Maia Wynn-Ward: Director, Shelbyfield University Biotechnology Program</a:t>
            </a:r>
          </a:p>
          <a:p>
            <a:pPr marL="668338" lvl="2" indent="-331788">
              <a:lnSpc>
                <a:spcPct val="100000"/>
              </a:lnSpc>
              <a:buClr>
                <a:schemeClr val="accent3">
                  <a:lumMod val="75000"/>
                </a:schemeClr>
              </a:buClr>
              <a:buFont typeface="Wingdings" panose="05000000000000000000" pitchFamily="2" charset="2"/>
              <a:buChar char="è"/>
            </a:pPr>
            <a:r>
              <a:rPr lang="en-US" sz="2200" dirty="0" smtClean="0">
                <a:solidFill>
                  <a:schemeClr val="tx1"/>
                </a:solidFill>
              </a:rPr>
              <a:t>Trevor F. Garza: Founder, Garza Biotech Group</a:t>
            </a:r>
            <a:endParaRPr lang="en-US" sz="2200" dirty="0">
              <a:solidFill>
                <a:schemeClr val="tx1"/>
              </a:solidFill>
            </a:endParaRPr>
          </a:p>
          <a:p>
            <a:pPr marL="395288" indent="-342900">
              <a:lnSpc>
                <a:spcPct val="100000"/>
              </a:lnSpc>
            </a:pPr>
            <a:r>
              <a:rPr lang="en-US" dirty="0" smtClean="0">
                <a:solidFill>
                  <a:schemeClr val="tx1"/>
                </a:solidFill>
              </a:rPr>
              <a:t>There will also be a panel discussion with Charde Richards, Melanie Cobb Fitzgerald, Trevor F. Garza and Colleen Norton.</a:t>
            </a:r>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28600"/>
            <a:ext cx="9875520" cy="1356360"/>
          </a:xfrm>
        </p:spPr>
        <p:txBody>
          <a:bodyPr>
            <a:normAutofit/>
          </a:bodyPr>
          <a:lstStyle/>
          <a:p>
            <a:pPr algn="ctr"/>
            <a:r>
              <a:rPr lang="en-US" sz="5400" dirty="0"/>
              <a:t>Conference  Topics</a:t>
            </a:r>
          </a:p>
        </p:txBody>
      </p:sp>
      <p:sp>
        <p:nvSpPr>
          <p:cNvPr id="3" name="Content Placeholder 2"/>
          <p:cNvSpPr>
            <a:spLocks noGrp="1"/>
          </p:cNvSpPr>
          <p:nvPr>
            <p:ph idx="1"/>
          </p:nvPr>
        </p:nvSpPr>
        <p:spPr>
          <a:xfrm>
            <a:off x="2438400" y="2057400"/>
            <a:ext cx="9872871" cy="2133600"/>
          </a:xfrm>
        </p:spPr>
        <p:txBody>
          <a:bodyPr/>
          <a:lstStyle/>
          <a:p>
            <a:pPr>
              <a:lnSpc>
                <a:spcPct val="100000"/>
              </a:lnSpc>
              <a:buClr>
                <a:schemeClr val="accent1">
                  <a:lumMod val="75000"/>
                </a:schemeClr>
              </a:buClr>
              <a:buSzPct val="65000"/>
            </a:pPr>
            <a:r>
              <a:rPr lang="en-US" sz="2400" dirty="0" smtClean="0">
                <a:solidFill>
                  <a:schemeClr val="tx1"/>
                </a:solidFill>
              </a:rPr>
              <a:t>Global Biofuel Initiatives</a:t>
            </a:r>
          </a:p>
          <a:p>
            <a:pPr>
              <a:lnSpc>
                <a:spcPct val="100000"/>
              </a:lnSpc>
              <a:buClr>
                <a:schemeClr val="accent1">
                  <a:lumMod val="75000"/>
                </a:schemeClr>
              </a:buClr>
              <a:buSzPct val="65000"/>
            </a:pPr>
            <a:r>
              <a:rPr lang="en-US" sz="2400" dirty="0" smtClean="0">
                <a:solidFill>
                  <a:schemeClr val="tx1"/>
                </a:solidFill>
              </a:rPr>
              <a:t>Renewable Fuels for Aircraft and Spacecraft</a:t>
            </a:r>
          </a:p>
          <a:p>
            <a:pPr>
              <a:lnSpc>
                <a:spcPct val="100000"/>
              </a:lnSpc>
              <a:buClr>
                <a:schemeClr val="accent1">
                  <a:lumMod val="75000"/>
                </a:schemeClr>
              </a:buClr>
              <a:buSzPct val="65000"/>
            </a:pPr>
            <a:r>
              <a:rPr lang="en-US" sz="2400" dirty="0" smtClean="0">
                <a:solidFill>
                  <a:schemeClr val="tx1"/>
                </a:solidFill>
              </a:rPr>
              <a:t>Emerging Technologies</a:t>
            </a:r>
          </a:p>
          <a:p>
            <a:pPr>
              <a:lnSpc>
                <a:spcPct val="100000"/>
              </a:lnSpc>
              <a:buClr>
                <a:schemeClr val="accent1">
                  <a:lumMod val="75000"/>
                </a:schemeClr>
              </a:buClr>
              <a:buSzPct val="65000"/>
            </a:pPr>
            <a:r>
              <a:rPr lang="en-US" sz="2400" dirty="0" smtClean="0">
                <a:solidFill>
                  <a:schemeClr val="tx1"/>
                </a:solidFill>
              </a:rPr>
              <a:t>Algae-based Fuels</a:t>
            </a:r>
          </a:p>
          <a:p>
            <a:pPr marL="45720" indent="0">
              <a:buNone/>
            </a:pPr>
            <a:endParaRPr lang="en-US" dirty="0">
              <a:solidFill>
                <a:schemeClr val="tx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776" b="91846" l="18969" r="79190"/>
                    </a14:imgEffect>
                  </a14:imgLayer>
                </a14:imgProps>
              </a:ext>
              <a:ext uri="{28A0092B-C50C-407E-A947-70E740481C1C}">
                <a14:useLocalDpi xmlns:a14="http://schemas.microsoft.com/office/drawing/2010/main" val="0"/>
              </a:ext>
            </a:extLst>
          </a:blip>
          <a:stretch>
            <a:fillRect/>
          </a:stretch>
        </p:blipFill>
        <p:spPr>
          <a:xfrm>
            <a:off x="9139905" y="1143000"/>
            <a:ext cx="3751931" cy="6101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28721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680" y="228600"/>
            <a:ext cx="7406640" cy="1356360"/>
          </a:xfrm>
        </p:spPr>
        <p:txBody>
          <a:bodyPr>
            <a:normAutofit/>
          </a:bodyPr>
          <a:lstStyle/>
          <a:p>
            <a:pPr algn="ctr"/>
            <a:r>
              <a:rPr lang="en-US" sz="5400" dirty="0"/>
              <a:t>Schedule of </a:t>
            </a:r>
            <a:r>
              <a:rPr lang="en-US" sz="5400" dirty="0" smtClean="0"/>
              <a:t>Events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9329698"/>
              </p:ext>
            </p:extLst>
          </p:nvPr>
        </p:nvGraphicFramePr>
        <p:xfrm>
          <a:off x="1790699" y="1447800"/>
          <a:ext cx="8610601" cy="4811613"/>
        </p:xfrm>
        <a:graphic>
          <a:graphicData uri="http://schemas.openxmlformats.org/drawingml/2006/table">
            <a:tbl>
              <a:tblPr bandRow="1">
                <a:tableStyleId>{8799B23B-EC83-4686-B30A-512413B5E67A}</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0</TotalTime>
  <Words>337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Corbel</vt:lpstr>
      <vt:lpstr>Eras Medium ITC</vt:lpstr>
      <vt:lpstr>Wingdings</vt:lpstr>
      <vt:lpstr>Basis</vt:lpstr>
      <vt:lpstr>Clean Energy Conference                                      2013</vt:lpstr>
      <vt:lpstr>Introduction</vt:lpstr>
      <vt:lpstr>Featured Speakers</vt:lpstr>
      <vt:lpstr>Conference  Topics</vt:lpstr>
      <vt:lpstr>Schedule of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2013-07-23T20:10:11Z</dcterms:created>
  <dcterms:modified xsi:type="dcterms:W3CDTF">2013-10-01T13:45:54Z</dcterms:modified>
</cp:coreProperties>
</file>